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7" r:id="rId1"/>
  </p:sldMasterIdLst>
  <p:notesMasterIdLst>
    <p:notesMasterId r:id="rId14"/>
  </p:notesMasterIdLst>
  <p:sldIdLst>
    <p:sldId id="259" r:id="rId2"/>
    <p:sldId id="261" r:id="rId3"/>
    <p:sldId id="266" r:id="rId4"/>
    <p:sldId id="267" r:id="rId5"/>
    <p:sldId id="265" r:id="rId6"/>
    <p:sldId id="263" r:id="rId7"/>
    <p:sldId id="268" r:id="rId8"/>
    <p:sldId id="275" r:id="rId9"/>
    <p:sldId id="276" r:id="rId10"/>
    <p:sldId id="277" r:id="rId11"/>
    <p:sldId id="278" r:id="rId12"/>
    <p:sldId id="279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281" autoAdjust="0"/>
  </p:normalViewPr>
  <p:slideViewPr>
    <p:cSldViewPr>
      <p:cViewPr>
        <p:scale>
          <a:sx n="150" d="100"/>
          <a:sy n="150" d="100"/>
        </p:scale>
        <p:origin x="396" y="-22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B6754-E9CC-4B14-9659-6C591300CFE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71C57B-2B8C-4FD0-A189-5F508C105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547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1C57B-2B8C-4FD0-A189-5F508C105402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0931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71C57B-2B8C-4FD0-A189-5F508C10540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545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msol.com/request-a-demo" TargetMode="External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msol.com/" TargetMode="External"/><Relationship Id="rId7" Type="http://schemas.openxmlformats.org/officeDocument/2006/relationships/hyperlink" Target="http://www.comsol.com/blogs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comsol.com/learning-center" TargetMode="External"/><Relationship Id="rId5" Type="http://schemas.openxmlformats.org/officeDocument/2006/relationships/hyperlink" Target="http://www.comsol.com/models" TargetMode="External"/><Relationship Id="rId4" Type="http://schemas.openxmlformats.org/officeDocument/2006/relationships/hyperlink" Target="https://www.comsol.com/product-download" TargetMode="Externa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omsol.com/videos" TargetMode="External"/><Relationship Id="rId3" Type="http://schemas.openxmlformats.org/officeDocument/2006/relationships/hyperlink" Target="http://www.comsol.com/" TargetMode="External"/><Relationship Id="rId7" Type="http://schemas.openxmlformats.org/officeDocument/2006/relationships/hyperlink" Target="http://www.comsol.com/blogs" TargetMode="External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comsol.com/learning-center" TargetMode="External"/><Relationship Id="rId5" Type="http://schemas.openxmlformats.org/officeDocument/2006/relationships/hyperlink" Target="http://www.comsol.com/models" TargetMode="External"/><Relationship Id="rId4" Type="http://schemas.openxmlformats.org/officeDocument/2006/relationships/hyperlink" Target="https://www.comsol.com/product-download" TargetMode="External"/><Relationship Id="rId9" Type="http://schemas.openxmlformats.org/officeDocument/2006/relationships/hyperlink" Target="http://www.comsol.com/stories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DE514-B9D5-4E6A-B99C-10D5D54F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8062912" cy="213995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 b="1">
                <a:solidFill>
                  <a:srgbClr val="1B4D81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28C70-277B-4B74-B137-487CD1BFD7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3888" y="3441700"/>
            <a:ext cx="1837944" cy="34925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100"/>
              </a:spcBef>
              <a:buNone/>
              <a:defRPr sz="18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8E08046-4BE1-4FB9-890C-3BAA6099F53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23888" y="3714750"/>
            <a:ext cx="1837944" cy="4531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100"/>
              </a:spcBef>
              <a:buNone/>
              <a:defRPr sz="1200" b="0" i="0">
                <a:solidFill>
                  <a:srgbClr val="393A39"/>
                </a:solidFill>
                <a:latin typeface="Lato Light" panose="020F03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86E2C5B-58AD-4D69-8653-58174ACC8AD7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2729294" y="3452729"/>
            <a:ext cx="1837944" cy="34925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100"/>
              </a:spcBef>
              <a:buNone/>
              <a:defRPr sz="18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599CD08-F90D-4D15-9B4E-79BB92E4CDF2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2729294" y="3725779"/>
            <a:ext cx="1837944" cy="4531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100"/>
              </a:spcBef>
              <a:buNone/>
              <a:defRPr sz="1200" b="0" i="0">
                <a:solidFill>
                  <a:srgbClr val="393A39"/>
                </a:solidFill>
                <a:latin typeface="Lato Light" panose="020F03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Title, company</a:t>
            </a:r>
          </a:p>
        </p:txBody>
      </p:sp>
    </p:spTree>
    <p:extLst>
      <p:ext uri="{BB962C8B-B14F-4D97-AF65-F5344CB8AC3E}">
        <p14:creationId xmlns:p14="http://schemas.microsoft.com/office/powerpoint/2010/main" val="642524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AL Content with Picture with F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A16AAA2-A7C1-4541-8877-3F69DB6229BC}"/>
              </a:ext>
            </a:extLst>
          </p:cNvPr>
          <p:cNvSpPr/>
          <p:nvPr/>
        </p:nvSpPr>
        <p:spPr>
          <a:xfrm>
            <a:off x="3887788" y="0"/>
            <a:ext cx="5256212" cy="5143500"/>
          </a:xfrm>
          <a:prstGeom prst="rect">
            <a:avLst/>
          </a:prstGeom>
          <a:solidFill>
            <a:srgbClr val="D3E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39FB627-FD00-4FAF-95D2-71E0F07CF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742950"/>
            <a:ext cx="2949575" cy="8001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="1">
                <a:solidFill>
                  <a:srgbClr val="1B4D81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DC379B0-B7F6-4942-A1A3-CADED67F6B3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114800" y="209550"/>
            <a:ext cx="4800600" cy="4724400"/>
          </a:xfrm>
          <a:noFill/>
        </p:spPr>
        <p:txBody>
          <a:bodyPr/>
          <a:lstStyle>
            <a:lvl3pPr>
              <a:defRPr/>
            </a:lvl3pPr>
          </a:lstStyle>
          <a:p>
            <a:pPr lvl="0"/>
            <a:r>
              <a:rPr lang="en-US" dirty="0"/>
              <a:t>Click to add transparent background image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B59D9A38-D1D3-4C7D-A204-0D4D6C3813F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30238" y="1543050"/>
            <a:ext cx="2949575" cy="31623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>
              <a:lnSpc>
                <a:spcPct val="100000"/>
              </a:lnSpc>
              <a:defRPr sz="1200">
                <a:solidFill>
                  <a:srgbClr val="393A39"/>
                </a:solidFill>
                <a:latin typeface="Lato" panose="020F0502020204030203" pitchFamily="34" charset="0"/>
              </a:defRPr>
            </a:lvl2pPr>
            <a:lvl3pPr>
              <a:lnSpc>
                <a:spcPct val="100000"/>
              </a:lnSpc>
              <a:defRPr sz="1100">
                <a:solidFill>
                  <a:srgbClr val="393A39"/>
                </a:solidFill>
                <a:latin typeface="Lato" panose="020F0502020204030203" pitchFamily="34" charset="0"/>
              </a:defRPr>
            </a:lvl3pPr>
            <a:lvl4pPr marL="1371600" indent="0">
              <a:buNone/>
              <a:defRPr sz="1200">
                <a:latin typeface="Lato" panose="020F0502020204030203" pitchFamily="34" charset="0"/>
              </a:defRPr>
            </a:lvl4pPr>
            <a:lvl5pPr marL="1828800" indent="0">
              <a:buNone/>
              <a:defRPr sz="1200"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94344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AL 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39FB627-FD00-4FAF-95D2-71E0F07CF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742950"/>
            <a:ext cx="2949575" cy="8001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="1">
                <a:solidFill>
                  <a:srgbClr val="1B4D81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DC379B0-B7F6-4942-A1A3-CADED67F6B3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114800" y="209550"/>
            <a:ext cx="4800600" cy="4724400"/>
          </a:xfrm>
          <a:noFill/>
        </p:spPr>
        <p:txBody>
          <a:bodyPr/>
          <a:lstStyle>
            <a:lvl3pPr>
              <a:defRPr/>
            </a:lvl3pPr>
          </a:lstStyle>
          <a:p>
            <a:pPr lvl="0"/>
            <a:r>
              <a:rPr lang="en-US" dirty="0"/>
              <a:t>Click to add transparent background image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B59D9A38-D1D3-4C7D-A204-0D4D6C3813F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30238" y="1543050"/>
            <a:ext cx="2949575" cy="31623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>
              <a:lnSpc>
                <a:spcPct val="100000"/>
              </a:lnSpc>
              <a:defRPr sz="1200">
                <a:solidFill>
                  <a:srgbClr val="393A39"/>
                </a:solidFill>
                <a:latin typeface="Lato" panose="020F0502020204030203" pitchFamily="34" charset="0"/>
              </a:defRPr>
            </a:lvl2pPr>
            <a:lvl3pPr>
              <a:lnSpc>
                <a:spcPct val="100000"/>
              </a:lnSpc>
              <a:defRPr sz="1100">
                <a:solidFill>
                  <a:srgbClr val="393A39"/>
                </a:solidFill>
                <a:latin typeface="Lato" panose="020F0502020204030203" pitchFamily="34" charset="0"/>
              </a:defRPr>
            </a:lvl3pPr>
            <a:lvl4pPr marL="1371600" indent="0">
              <a:buNone/>
              <a:defRPr sz="1200">
                <a:latin typeface="Lato" panose="020F0502020204030203" pitchFamily="34" charset="0"/>
              </a:defRPr>
            </a:lvl4pPr>
            <a:lvl5pPr marL="1828800" indent="0">
              <a:buNone/>
              <a:defRPr sz="1200"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75206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OPTIONAL Content with Picture with F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A16AAA2-A7C1-4541-8877-3F69DB6229BC}"/>
              </a:ext>
            </a:extLst>
          </p:cNvPr>
          <p:cNvSpPr/>
          <p:nvPr/>
        </p:nvSpPr>
        <p:spPr>
          <a:xfrm>
            <a:off x="6172200" y="0"/>
            <a:ext cx="2971800" cy="5143500"/>
          </a:xfrm>
          <a:prstGeom prst="rect">
            <a:avLst/>
          </a:prstGeom>
          <a:solidFill>
            <a:srgbClr val="D3E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39FB627-FD00-4FAF-95D2-71E0F07CF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742950"/>
            <a:ext cx="5313362" cy="8001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="1">
                <a:solidFill>
                  <a:srgbClr val="1B4D81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DC379B0-B7F6-4942-A1A3-CADED67F6B3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00800" y="209550"/>
            <a:ext cx="2514600" cy="4724400"/>
          </a:xfrm>
          <a:noFill/>
        </p:spPr>
        <p:txBody>
          <a:bodyPr/>
          <a:lstStyle>
            <a:lvl3pPr>
              <a:defRPr/>
            </a:lvl3pPr>
          </a:lstStyle>
          <a:p>
            <a:pPr lvl="0"/>
            <a:r>
              <a:rPr lang="en-US" dirty="0"/>
              <a:t>Click to add transparent background image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B59D9A38-D1D3-4C7D-A204-0D4D6C3813F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30238" y="1543050"/>
            <a:ext cx="5313362" cy="3162300"/>
          </a:xfrm>
          <a:prstGeom prst="rect">
            <a:avLst/>
          </a:prstGeom>
        </p:spPr>
        <p:txBody>
          <a:bodyPr numCol="1">
            <a:normAutofit/>
          </a:bodyPr>
          <a:lstStyle>
            <a:lvl1pPr>
              <a:lnSpc>
                <a:spcPct val="100000"/>
              </a:lnSpc>
              <a:defRPr sz="14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>
              <a:lnSpc>
                <a:spcPct val="100000"/>
              </a:lnSpc>
              <a:defRPr sz="1200">
                <a:solidFill>
                  <a:srgbClr val="393A39"/>
                </a:solidFill>
                <a:latin typeface="Lato" panose="020F0502020204030203" pitchFamily="34" charset="0"/>
              </a:defRPr>
            </a:lvl2pPr>
            <a:lvl3pPr>
              <a:lnSpc>
                <a:spcPct val="100000"/>
              </a:lnSpc>
              <a:defRPr sz="1100">
                <a:solidFill>
                  <a:srgbClr val="393A39"/>
                </a:solidFill>
                <a:latin typeface="Lato" panose="020F0502020204030203" pitchFamily="34" charset="0"/>
              </a:defRPr>
            </a:lvl3pPr>
            <a:lvl4pPr marL="1371600" indent="0">
              <a:buNone/>
              <a:defRPr sz="1200">
                <a:latin typeface="Lato" panose="020F0502020204030203" pitchFamily="34" charset="0"/>
              </a:defRPr>
            </a:lvl4pPr>
            <a:lvl5pPr marL="1828800" indent="0">
              <a:buNone/>
              <a:defRPr sz="1200"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156559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TA: 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438236-E9A1-5845-B207-CB91FAB12D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C4E7365-D38C-47DC-98CE-EFDE9B5AA7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4800" y="4469785"/>
            <a:ext cx="2133600" cy="9239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100"/>
              </a:spcBef>
              <a:buNone/>
              <a:defRPr sz="16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>
              <a:defRPr sz="1400">
                <a:solidFill>
                  <a:srgbClr val="393A39"/>
                </a:solidFill>
                <a:latin typeface="Lato" panose="020F0502020204030203" pitchFamily="34" charset="0"/>
              </a:defRPr>
            </a:lvl2pPr>
            <a:lvl3pPr>
              <a:defRPr sz="1200">
                <a:solidFill>
                  <a:srgbClr val="393A39"/>
                </a:solidFill>
                <a:latin typeface="Lato" panose="020F0502020204030203" pitchFamily="34" charset="0"/>
              </a:defRPr>
            </a:lvl3pPr>
            <a:lvl4pPr marL="1371600" indent="0">
              <a:buNone/>
              <a:defRPr sz="1200">
                <a:latin typeface="Lato" panose="020F0502020204030203" pitchFamily="34" charset="0"/>
              </a:defRPr>
            </a:lvl4pPr>
            <a:lvl5pPr marL="1828800" indent="0">
              <a:buNone/>
              <a:defRPr sz="1200"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Add your country “</a:t>
            </a:r>
            <a:r>
              <a:rPr lang="en-US" dirty="0" err="1"/>
              <a:t>comsol.com</a:t>
            </a:r>
            <a:r>
              <a:rPr lang="en-US" dirty="0"/>
              <a:t>/contact” link 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2B2EF8-F126-9449-AF26-554461030ADD}"/>
              </a:ext>
            </a:extLst>
          </p:cNvPr>
          <p:cNvSpPr txBox="1"/>
          <p:nvPr/>
        </p:nvSpPr>
        <p:spPr>
          <a:xfrm>
            <a:off x="304800" y="4019550"/>
            <a:ext cx="251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1"/>
                </a:solidFill>
                <a:latin typeface="Lato" panose="020F0502020204030203" pitchFamily="34" charset="77"/>
              </a:rPr>
              <a:t>Contact Us</a:t>
            </a:r>
          </a:p>
        </p:txBody>
      </p:sp>
    </p:spTree>
    <p:extLst>
      <p:ext uri="{BB962C8B-B14F-4D97-AF65-F5344CB8AC3E}">
        <p14:creationId xmlns:p14="http://schemas.microsoft.com/office/powerpoint/2010/main" val="35287124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TA: Live 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745252-8BBC-184E-9C41-612C8DD63D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8C4084-0E28-3947-A3EB-0D844D62F7D6}"/>
              </a:ext>
            </a:extLst>
          </p:cNvPr>
          <p:cNvSpPr txBox="1"/>
          <p:nvPr/>
        </p:nvSpPr>
        <p:spPr>
          <a:xfrm>
            <a:off x="4267200" y="1428750"/>
            <a:ext cx="289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1"/>
                </a:solidFill>
                <a:latin typeface="Lato" panose="020F0502020204030203" pitchFamily="34" charset="77"/>
              </a:rPr>
              <a:t>Contact Us for a Live Demonstration</a:t>
            </a:r>
          </a:p>
        </p:txBody>
      </p:sp>
      <p:sp>
        <p:nvSpPr>
          <p:cNvPr id="9" name="TextBox 8">
            <a:hlinkClick r:id="rId3"/>
            <a:extLst>
              <a:ext uri="{FF2B5EF4-FFF2-40B4-BE49-F238E27FC236}">
                <a16:creationId xmlns:a16="http://schemas.microsoft.com/office/drawing/2014/main" id="{9D36EDD0-8077-4F4B-9631-D6CFBBDAD084}"/>
              </a:ext>
            </a:extLst>
          </p:cNvPr>
          <p:cNvSpPr txBox="1"/>
          <p:nvPr/>
        </p:nvSpPr>
        <p:spPr>
          <a:xfrm>
            <a:off x="4267200" y="2156996"/>
            <a:ext cx="289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 err="1">
                <a:solidFill>
                  <a:schemeClr val="tx1"/>
                </a:solidFill>
                <a:latin typeface="Lato" panose="020F0502020204030203" pitchFamily="34" charset="77"/>
              </a:rPr>
              <a:t>comsol.com</a:t>
            </a:r>
            <a:r>
              <a:rPr lang="en-US" sz="1600" b="0" i="0" dirty="0">
                <a:solidFill>
                  <a:schemeClr val="tx1"/>
                </a:solidFill>
                <a:latin typeface="Lato" panose="020F0502020204030203" pitchFamily="34" charset="77"/>
              </a:rPr>
              <a:t>/request-a-demo</a:t>
            </a:r>
          </a:p>
        </p:txBody>
      </p:sp>
    </p:spTree>
    <p:extLst>
      <p:ext uri="{BB962C8B-B14F-4D97-AF65-F5344CB8AC3E}">
        <p14:creationId xmlns:p14="http://schemas.microsoft.com/office/powerpoint/2010/main" val="1085410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TA: Resources to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5BA83A-FD71-394F-B4AF-D0F719851D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02" b="7749"/>
          <a:stretch/>
        </p:blipFill>
        <p:spPr>
          <a:xfrm>
            <a:off x="457200" y="1"/>
            <a:ext cx="8686800" cy="4705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8C4084-0E28-3947-A3EB-0D844D62F7D6}"/>
              </a:ext>
            </a:extLst>
          </p:cNvPr>
          <p:cNvSpPr txBox="1"/>
          <p:nvPr/>
        </p:nvSpPr>
        <p:spPr>
          <a:xfrm>
            <a:off x="661542" y="964623"/>
            <a:ext cx="289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1"/>
                </a:solidFill>
                <a:latin typeface="Lato" panose="020F0502020204030203" pitchFamily="34" charset="77"/>
              </a:rPr>
              <a:t>Further Resources to Get Started</a:t>
            </a:r>
          </a:p>
        </p:txBody>
      </p:sp>
      <p:sp>
        <p:nvSpPr>
          <p:cNvPr id="9" name="TextBox 8">
            <a:hlinkClick r:id="rId3"/>
            <a:extLst>
              <a:ext uri="{FF2B5EF4-FFF2-40B4-BE49-F238E27FC236}">
                <a16:creationId xmlns:a16="http://schemas.microsoft.com/office/drawing/2014/main" id="{9D36EDD0-8077-4F4B-9631-D6CFBBDAD084}"/>
              </a:ext>
            </a:extLst>
          </p:cNvPr>
          <p:cNvSpPr txBox="1"/>
          <p:nvPr/>
        </p:nvSpPr>
        <p:spPr>
          <a:xfrm>
            <a:off x="661542" y="1692869"/>
            <a:ext cx="289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 err="1">
                <a:solidFill>
                  <a:schemeClr val="tx1"/>
                </a:solidFill>
                <a:latin typeface="Lato" panose="020F0502020204030203" pitchFamily="34" charset="77"/>
              </a:rPr>
              <a:t>comsol.com</a:t>
            </a:r>
            <a:endParaRPr lang="en-US" sz="1600" b="0" i="0" dirty="0">
              <a:solidFill>
                <a:schemeClr val="tx1"/>
              </a:solidFill>
              <a:latin typeface="Lato" panose="020F0502020204030203" pitchFamily="34" charset="77"/>
            </a:endParaRPr>
          </a:p>
        </p:txBody>
      </p:sp>
      <p:sp>
        <p:nvSpPr>
          <p:cNvPr id="2" name="Rectangle 1">
            <a:hlinkClick r:id="rId4"/>
            <a:extLst>
              <a:ext uri="{FF2B5EF4-FFF2-40B4-BE49-F238E27FC236}">
                <a16:creationId xmlns:a16="http://schemas.microsoft.com/office/drawing/2014/main" id="{B166C7F8-C424-7449-A19A-6EFB37F971D8}"/>
              </a:ext>
            </a:extLst>
          </p:cNvPr>
          <p:cNvSpPr/>
          <p:nvPr/>
        </p:nvSpPr>
        <p:spPr>
          <a:xfrm>
            <a:off x="661542" y="2114550"/>
            <a:ext cx="2538858" cy="1219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hlinkClick r:id="rId5"/>
            <a:extLst>
              <a:ext uri="{FF2B5EF4-FFF2-40B4-BE49-F238E27FC236}">
                <a16:creationId xmlns:a16="http://schemas.microsoft.com/office/drawing/2014/main" id="{7542C372-51F9-7B49-95F3-2BB4DD107F2C}"/>
              </a:ext>
            </a:extLst>
          </p:cNvPr>
          <p:cNvSpPr/>
          <p:nvPr/>
        </p:nvSpPr>
        <p:spPr>
          <a:xfrm>
            <a:off x="3200400" y="2114550"/>
            <a:ext cx="2514600" cy="1219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6"/>
            <a:extLst>
              <a:ext uri="{FF2B5EF4-FFF2-40B4-BE49-F238E27FC236}">
                <a16:creationId xmlns:a16="http://schemas.microsoft.com/office/drawing/2014/main" id="{218B93B9-5E84-F144-B5CB-7142E73CC8BF}"/>
              </a:ext>
            </a:extLst>
          </p:cNvPr>
          <p:cNvSpPr/>
          <p:nvPr/>
        </p:nvSpPr>
        <p:spPr>
          <a:xfrm>
            <a:off x="661542" y="3347881"/>
            <a:ext cx="2514600" cy="12050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7"/>
            <a:extLst>
              <a:ext uri="{FF2B5EF4-FFF2-40B4-BE49-F238E27FC236}">
                <a16:creationId xmlns:a16="http://schemas.microsoft.com/office/drawing/2014/main" id="{5AB17312-9520-7E42-A4CD-6B7EB6B7EF86}"/>
              </a:ext>
            </a:extLst>
          </p:cNvPr>
          <p:cNvSpPr/>
          <p:nvPr/>
        </p:nvSpPr>
        <p:spPr>
          <a:xfrm>
            <a:off x="3276600" y="3333750"/>
            <a:ext cx="2438400" cy="1233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4691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TA: Resources to Insp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5BA83A-FD71-394F-B4AF-D0F719851D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75" b="5992"/>
          <a:stretch/>
        </p:blipFill>
        <p:spPr>
          <a:xfrm>
            <a:off x="533399" y="0"/>
            <a:ext cx="8610601" cy="47815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8C4084-0E28-3947-A3EB-0D844D62F7D6}"/>
              </a:ext>
            </a:extLst>
          </p:cNvPr>
          <p:cNvSpPr txBox="1"/>
          <p:nvPr/>
        </p:nvSpPr>
        <p:spPr>
          <a:xfrm>
            <a:off x="661542" y="964623"/>
            <a:ext cx="289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1"/>
                </a:solidFill>
                <a:latin typeface="Lato" panose="020F0502020204030203" pitchFamily="34" charset="77"/>
              </a:rPr>
              <a:t>Further Resources for Inspiration</a:t>
            </a:r>
          </a:p>
        </p:txBody>
      </p:sp>
      <p:sp>
        <p:nvSpPr>
          <p:cNvPr id="9" name="TextBox 8">
            <a:hlinkClick r:id="rId3"/>
            <a:extLst>
              <a:ext uri="{FF2B5EF4-FFF2-40B4-BE49-F238E27FC236}">
                <a16:creationId xmlns:a16="http://schemas.microsoft.com/office/drawing/2014/main" id="{9D36EDD0-8077-4F4B-9631-D6CFBBDAD084}"/>
              </a:ext>
            </a:extLst>
          </p:cNvPr>
          <p:cNvSpPr txBox="1"/>
          <p:nvPr/>
        </p:nvSpPr>
        <p:spPr>
          <a:xfrm>
            <a:off x="661542" y="1692869"/>
            <a:ext cx="289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 err="1">
                <a:solidFill>
                  <a:schemeClr val="tx1"/>
                </a:solidFill>
                <a:latin typeface="Lato" panose="020F0502020204030203" pitchFamily="34" charset="77"/>
              </a:rPr>
              <a:t>comsol.com</a:t>
            </a:r>
            <a:endParaRPr lang="en-US" sz="1600" b="0" i="0" dirty="0">
              <a:solidFill>
                <a:schemeClr val="tx1"/>
              </a:solidFill>
              <a:latin typeface="Lato" panose="020F0502020204030203" pitchFamily="34" charset="77"/>
            </a:endParaRPr>
          </a:p>
        </p:txBody>
      </p:sp>
      <p:sp>
        <p:nvSpPr>
          <p:cNvPr id="2" name="Rectangle 1">
            <a:hlinkClick r:id="rId4"/>
            <a:extLst>
              <a:ext uri="{FF2B5EF4-FFF2-40B4-BE49-F238E27FC236}">
                <a16:creationId xmlns:a16="http://schemas.microsoft.com/office/drawing/2014/main" id="{B166C7F8-C424-7449-A19A-6EFB37F971D8}"/>
              </a:ext>
            </a:extLst>
          </p:cNvPr>
          <p:cNvSpPr/>
          <p:nvPr/>
        </p:nvSpPr>
        <p:spPr>
          <a:xfrm>
            <a:off x="661542" y="2114550"/>
            <a:ext cx="2538858" cy="1219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hlinkClick r:id="rId5"/>
            <a:extLst>
              <a:ext uri="{FF2B5EF4-FFF2-40B4-BE49-F238E27FC236}">
                <a16:creationId xmlns:a16="http://schemas.microsoft.com/office/drawing/2014/main" id="{7542C372-51F9-7B49-95F3-2BB4DD107F2C}"/>
              </a:ext>
            </a:extLst>
          </p:cNvPr>
          <p:cNvSpPr/>
          <p:nvPr/>
        </p:nvSpPr>
        <p:spPr>
          <a:xfrm>
            <a:off x="3276600" y="2114550"/>
            <a:ext cx="2438400" cy="1219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6"/>
            <a:extLst>
              <a:ext uri="{FF2B5EF4-FFF2-40B4-BE49-F238E27FC236}">
                <a16:creationId xmlns:a16="http://schemas.microsoft.com/office/drawing/2014/main" id="{218B93B9-5E84-F144-B5CB-7142E73CC8BF}"/>
              </a:ext>
            </a:extLst>
          </p:cNvPr>
          <p:cNvSpPr/>
          <p:nvPr/>
        </p:nvSpPr>
        <p:spPr>
          <a:xfrm>
            <a:off x="661542" y="3347881"/>
            <a:ext cx="2514600" cy="12050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7"/>
            <a:extLst>
              <a:ext uri="{FF2B5EF4-FFF2-40B4-BE49-F238E27FC236}">
                <a16:creationId xmlns:a16="http://schemas.microsoft.com/office/drawing/2014/main" id="{5AB17312-9520-7E42-A4CD-6B7EB6B7EF86}"/>
              </a:ext>
            </a:extLst>
          </p:cNvPr>
          <p:cNvSpPr/>
          <p:nvPr/>
        </p:nvSpPr>
        <p:spPr>
          <a:xfrm>
            <a:off x="3276600" y="3333750"/>
            <a:ext cx="2438400" cy="1233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7"/>
            <a:extLst>
              <a:ext uri="{FF2B5EF4-FFF2-40B4-BE49-F238E27FC236}">
                <a16:creationId xmlns:a16="http://schemas.microsoft.com/office/drawing/2014/main" id="{FB176131-B89E-304A-92DF-9CD3D468CD52}"/>
              </a:ext>
            </a:extLst>
          </p:cNvPr>
          <p:cNvSpPr/>
          <p:nvPr/>
        </p:nvSpPr>
        <p:spPr>
          <a:xfrm>
            <a:off x="661542" y="2114550"/>
            <a:ext cx="2514600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8"/>
            <a:extLst>
              <a:ext uri="{FF2B5EF4-FFF2-40B4-BE49-F238E27FC236}">
                <a16:creationId xmlns:a16="http://schemas.microsoft.com/office/drawing/2014/main" id="{D57913DA-4C41-E144-8C67-313CA8644FB7}"/>
              </a:ext>
            </a:extLst>
          </p:cNvPr>
          <p:cNvSpPr/>
          <p:nvPr/>
        </p:nvSpPr>
        <p:spPr>
          <a:xfrm>
            <a:off x="3200400" y="2114550"/>
            <a:ext cx="2514600" cy="1219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9"/>
            <a:extLst>
              <a:ext uri="{FF2B5EF4-FFF2-40B4-BE49-F238E27FC236}">
                <a16:creationId xmlns:a16="http://schemas.microsoft.com/office/drawing/2014/main" id="{84D23C97-34CA-EB47-8438-4CEEB5B8B203}"/>
              </a:ext>
            </a:extLst>
          </p:cNvPr>
          <p:cNvSpPr/>
          <p:nvPr/>
        </p:nvSpPr>
        <p:spPr>
          <a:xfrm>
            <a:off x="661542" y="3347881"/>
            <a:ext cx="2514600" cy="12050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5"/>
            <a:extLst>
              <a:ext uri="{FF2B5EF4-FFF2-40B4-BE49-F238E27FC236}">
                <a16:creationId xmlns:a16="http://schemas.microsoft.com/office/drawing/2014/main" id="{E56E6BD5-8E0F-3E4D-AD7C-420C316889E3}"/>
              </a:ext>
            </a:extLst>
          </p:cNvPr>
          <p:cNvSpPr/>
          <p:nvPr/>
        </p:nvSpPr>
        <p:spPr>
          <a:xfrm>
            <a:off x="3200400" y="3333750"/>
            <a:ext cx="2514600" cy="1233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010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AA8A8-3946-DE4F-97CB-CBC48B9F7A60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FDE514-B9D5-4E6A-B99C-10D5D54F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3028950"/>
            <a:ext cx="8062912" cy="12319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28C70-277B-4B74-B137-487CD1BFD7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3888" y="4267777"/>
            <a:ext cx="1837944" cy="34925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100"/>
              </a:spcBef>
              <a:buNone/>
              <a:defRPr sz="1800">
                <a:solidFill>
                  <a:schemeClr val="bg2"/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8E08046-4BE1-4FB9-890C-3BAA6099F53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23888" y="4540827"/>
            <a:ext cx="1837944" cy="4531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100"/>
              </a:spcBef>
              <a:buNone/>
              <a:defRPr sz="1200" b="0" i="0">
                <a:solidFill>
                  <a:schemeClr val="bg2"/>
                </a:solidFill>
                <a:latin typeface="Lato Light" panose="020F03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86E2C5B-58AD-4D69-8653-58174ACC8AD7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2729294" y="4278806"/>
            <a:ext cx="1837944" cy="34925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100"/>
              </a:spcBef>
              <a:buNone/>
              <a:defRPr sz="1800">
                <a:solidFill>
                  <a:schemeClr val="bg2"/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599CD08-F90D-4D15-9B4E-79BB92E4CDF2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2729294" y="4551856"/>
            <a:ext cx="1837944" cy="4531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100"/>
              </a:spcBef>
              <a:buNone/>
              <a:defRPr sz="1200" b="0" i="0">
                <a:solidFill>
                  <a:schemeClr val="bg2"/>
                </a:solidFill>
                <a:latin typeface="Lato Light" panose="020F03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Title, company</a:t>
            </a:r>
          </a:p>
        </p:txBody>
      </p:sp>
    </p:spTree>
    <p:extLst>
      <p:ext uri="{BB962C8B-B14F-4D97-AF65-F5344CB8AC3E}">
        <p14:creationId xmlns:p14="http://schemas.microsoft.com/office/powerpoint/2010/main" val="607191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DE514-B9D5-4E6A-B99C-10D5D54F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8062912" cy="213995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 b="1">
                <a:solidFill>
                  <a:srgbClr val="1B4D81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4FF62A3-F460-4741-8342-309E52138A7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28812" y="3436566"/>
            <a:ext cx="1836821" cy="34925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100"/>
              </a:spcBef>
              <a:buNone/>
              <a:defRPr sz="18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F8AF9C0-51D9-4A91-8E30-9CA60298FBC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928812" y="3709616"/>
            <a:ext cx="1836821" cy="4531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100"/>
              </a:spcBef>
              <a:buNone/>
              <a:defRPr sz="1200" b="0" i="0">
                <a:solidFill>
                  <a:srgbClr val="393A39"/>
                </a:solidFill>
                <a:latin typeface="Lato Light" panose="020F03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4298647-61D0-4FBB-8F52-37C8A845D3E8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055878" y="3436566"/>
            <a:ext cx="1836821" cy="34925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100"/>
              </a:spcBef>
              <a:buNone/>
              <a:defRPr sz="18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578A0BF-E876-40F4-A20B-1A438C7EEFA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5055878" y="3709616"/>
            <a:ext cx="1836821" cy="4531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100"/>
              </a:spcBef>
              <a:buNone/>
              <a:defRPr sz="1200" b="0" i="0">
                <a:solidFill>
                  <a:srgbClr val="393A39"/>
                </a:solidFill>
                <a:latin typeface="Lato Light" panose="020F03020202040302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9E506-AD96-463A-84F2-AAE1BB90340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23900" y="3432556"/>
            <a:ext cx="1115568" cy="111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8A7706D-1D21-49ED-888E-699D6B6BE78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2971" y="3429000"/>
            <a:ext cx="1115568" cy="111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2877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00E37-2066-457D-A866-CD6115300D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7010400" cy="17907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rgbClr val="1B4D81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BC01D0-B230-4859-8CF6-4664E1E5F3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7010400" cy="12414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367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F8A22-6A5B-4550-87C4-98CDB8846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5750"/>
            <a:ext cx="8058150" cy="74295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2400" b="1">
                <a:solidFill>
                  <a:srgbClr val="1B4D81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B1DA0-7E63-4CDE-961E-607D001A9B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28700"/>
            <a:ext cx="8058150" cy="37528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>
              <a:defRPr sz="1400">
                <a:solidFill>
                  <a:srgbClr val="393A39"/>
                </a:solidFill>
                <a:latin typeface="Lato" panose="020F0502020204030203" pitchFamily="34" charset="0"/>
              </a:defRPr>
            </a:lvl2pPr>
            <a:lvl3pPr>
              <a:defRPr sz="1200">
                <a:solidFill>
                  <a:srgbClr val="393A39"/>
                </a:solidFill>
                <a:latin typeface="Lato" panose="020F0502020204030203" pitchFamily="34" charset="0"/>
              </a:defRPr>
            </a:lvl3pPr>
            <a:lvl4pPr marL="1371600" indent="0">
              <a:buNone/>
              <a:defRPr sz="1200">
                <a:latin typeface="Lato" panose="020F0502020204030203" pitchFamily="34" charset="0"/>
              </a:defRPr>
            </a:lvl4pPr>
            <a:lvl5pPr marL="1828800" indent="0">
              <a:buNone/>
              <a:defRPr sz="1200"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86646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83CD7-383B-48A0-8B71-F06BC83DED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28700"/>
            <a:ext cx="3965576" cy="37528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>
              <a:defRPr sz="1400">
                <a:solidFill>
                  <a:srgbClr val="393A39"/>
                </a:solidFill>
                <a:latin typeface="Lato" panose="020F0502020204030203" pitchFamily="34" charset="0"/>
              </a:defRPr>
            </a:lvl2pPr>
            <a:lvl3pPr>
              <a:defRPr sz="1200">
                <a:solidFill>
                  <a:srgbClr val="393A39"/>
                </a:solidFill>
                <a:latin typeface="Lato" panose="020F0502020204030203" pitchFamily="34" charset="0"/>
              </a:defRPr>
            </a:lvl3pPr>
            <a:lvl4pPr marL="1371600" indent="0">
              <a:buNone/>
              <a:defRPr sz="1200">
                <a:latin typeface="Lato" panose="020F0502020204030203" pitchFamily="34" charset="0"/>
              </a:defRPr>
            </a:lvl4pPr>
            <a:lvl5pPr marL="1828800" indent="0">
              <a:buNone/>
              <a:defRPr sz="1200"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355965-8388-42DC-8FE0-FECC99CDC8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1224" y="1028700"/>
            <a:ext cx="3965576" cy="37528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>
              <a:defRPr sz="1400">
                <a:solidFill>
                  <a:srgbClr val="393A39"/>
                </a:solidFill>
                <a:latin typeface="Lato" panose="020F0502020204030203" pitchFamily="34" charset="0"/>
              </a:defRPr>
            </a:lvl2pPr>
            <a:lvl3pPr>
              <a:defRPr sz="1200">
                <a:solidFill>
                  <a:srgbClr val="393A39"/>
                </a:solidFill>
                <a:latin typeface="Lato" panose="020F0502020204030203" pitchFamily="34" charset="0"/>
              </a:defRPr>
            </a:lvl3pPr>
            <a:lvl4pPr marL="1371600" indent="0">
              <a:buNone/>
              <a:defRPr sz="1200">
                <a:latin typeface="Lato" panose="020F0502020204030203" pitchFamily="34" charset="0"/>
              </a:defRPr>
            </a:lvl4pPr>
            <a:lvl5pPr marL="1828800" indent="0">
              <a:buNone/>
              <a:defRPr sz="1200"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0C35649-F5E1-436D-BCBC-468BEAF27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5750"/>
            <a:ext cx="8058150" cy="74295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2400" b="1">
                <a:solidFill>
                  <a:srgbClr val="1B4D81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883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55CD0-D773-472C-923C-F2A3641F66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028700"/>
            <a:ext cx="3970337" cy="628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800" b="1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970D2E-452D-4D8D-8871-F92BDDC485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657331"/>
            <a:ext cx="3970337" cy="312420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>
              <a:lnSpc>
                <a:spcPct val="100000"/>
              </a:lnSpc>
              <a:defRPr sz="1400">
                <a:solidFill>
                  <a:srgbClr val="393A39"/>
                </a:solidFill>
                <a:latin typeface="Lato" panose="020F0502020204030203" pitchFamily="34" charset="0"/>
              </a:defRPr>
            </a:lvl2pPr>
            <a:lvl3pPr>
              <a:lnSpc>
                <a:spcPct val="100000"/>
              </a:lnSpc>
              <a:defRPr sz="1200">
                <a:solidFill>
                  <a:srgbClr val="393A39"/>
                </a:solidFill>
                <a:latin typeface="Lato" panose="020F0502020204030203" pitchFamily="34" charset="0"/>
              </a:defRPr>
            </a:lvl3pPr>
            <a:lvl4pPr marL="1371600" indent="0">
              <a:buNone/>
              <a:defRPr sz="1200">
                <a:latin typeface="Lato" panose="020F0502020204030203" pitchFamily="34" charset="0"/>
              </a:defRPr>
            </a:lvl4pPr>
            <a:lvl5pPr marL="1828800" indent="0">
              <a:buNone/>
              <a:defRPr sz="1200"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265C34-988A-4381-BE35-3CF78747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14874" y="1028701"/>
            <a:ext cx="3971926" cy="6286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800" b="1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BAD278-0467-4156-945B-8A0C6FB1AA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14874" y="1657348"/>
            <a:ext cx="3971926" cy="31241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>
              <a:lnSpc>
                <a:spcPct val="100000"/>
              </a:lnSpc>
              <a:defRPr sz="1400">
                <a:solidFill>
                  <a:srgbClr val="393A39"/>
                </a:solidFill>
                <a:latin typeface="Lato" panose="020F0502020204030203" pitchFamily="34" charset="0"/>
              </a:defRPr>
            </a:lvl2pPr>
            <a:lvl3pPr>
              <a:lnSpc>
                <a:spcPct val="100000"/>
              </a:lnSpc>
              <a:defRPr sz="1200">
                <a:solidFill>
                  <a:srgbClr val="393A39"/>
                </a:solidFill>
                <a:latin typeface="Lato" panose="020F0502020204030203" pitchFamily="34" charset="0"/>
              </a:defRPr>
            </a:lvl3pPr>
            <a:lvl4pPr marL="1371600" indent="0">
              <a:buNone/>
              <a:defRPr sz="1200">
                <a:latin typeface="Lato" panose="020F0502020204030203" pitchFamily="34" charset="0"/>
              </a:defRPr>
            </a:lvl4pPr>
            <a:lvl5pPr marL="1828800" indent="0">
              <a:buNone/>
              <a:defRPr sz="1200"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9489FC-5B9D-4C9C-A962-ECD59DECD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5750"/>
            <a:ext cx="8058150" cy="74295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2400" b="1">
                <a:solidFill>
                  <a:srgbClr val="1B4D81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258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C4E7365-D38C-47DC-98CE-EFDE9B5AA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28700"/>
            <a:ext cx="8058150" cy="37528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rgbClr val="393A39"/>
                </a:solidFill>
                <a:latin typeface="Lato" panose="020F0502020204030203" pitchFamily="34" charset="0"/>
              </a:defRPr>
            </a:lvl1pPr>
            <a:lvl2pPr>
              <a:defRPr sz="1400">
                <a:solidFill>
                  <a:srgbClr val="393A39"/>
                </a:solidFill>
                <a:latin typeface="Lato" panose="020F0502020204030203" pitchFamily="34" charset="0"/>
              </a:defRPr>
            </a:lvl2pPr>
            <a:lvl3pPr>
              <a:defRPr sz="1200">
                <a:solidFill>
                  <a:srgbClr val="393A39"/>
                </a:solidFill>
                <a:latin typeface="Lato" panose="020F0502020204030203" pitchFamily="34" charset="0"/>
              </a:defRPr>
            </a:lvl3pPr>
            <a:lvl4pPr marL="1371600" indent="0">
              <a:buNone/>
              <a:defRPr sz="1200">
                <a:latin typeface="Lato" panose="020F0502020204030203" pitchFamily="34" charset="0"/>
              </a:defRPr>
            </a:lvl4pPr>
            <a:lvl5pPr marL="1828800" indent="0">
              <a:buNone/>
              <a:defRPr sz="1200"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E057F52-E5D6-4C4F-8C1F-48ED323FF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5750"/>
            <a:ext cx="8058150" cy="7429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solidFill>
                  <a:srgbClr val="1B4D81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51587-1A95-4AA5-AD68-679421FFF7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659622" y="4476750"/>
            <a:ext cx="3027178" cy="304800"/>
          </a:xfrm>
        </p:spPr>
        <p:txBody>
          <a:bodyPr>
            <a:normAutofit/>
          </a:bodyPr>
          <a:lstStyle>
            <a:lvl1pPr marL="0" indent="0">
              <a:buNone/>
              <a:defRPr sz="800" b="1" i="1">
                <a:solidFill>
                  <a:schemeClr val="accent2"/>
                </a:solidFill>
                <a:latin typeface="Lato" panose="020F0502020204030203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33804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6736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3F58E3-9A58-46F0-BF14-7D50442D1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5750"/>
            <a:ext cx="8058150" cy="7429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A2A96-2EF0-4D95-8F42-7400F1711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028701"/>
            <a:ext cx="8058150" cy="3752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59176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1B4D8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176213" indent="-176213" algn="l" defTabSz="914400" rtl="0" eaLnBrk="1" latinLnBrk="0" hangingPunct="1">
        <a:lnSpc>
          <a:spcPct val="100000"/>
        </a:lnSpc>
        <a:spcBef>
          <a:spcPts val="1000"/>
        </a:spcBef>
        <a:buFont typeface="Wingdings" pitchFamily="2" charset="2"/>
        <a:buChar char="§"/>
        <a:tabLst/>
        <a:defRPr sz="1600" kern="1200">
          <a:solidFill>
            <a:srgbClr val="393A39"/>
          </a:solidFill>
          <a:latin typeface="Lato" panose="020F0502020204030203" pitchFamily="34" charset="0"/>
          <a:ea typeface="+mn-ea"/>
          <a:cs typeface="+mn-cs"/>
        </a:defRPr>
      </a:lvl1pPr>
      <a:lvl2pPr marL="514350" indent="-222250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19"/>
        </a:buBlip>
        <a:tabLst/>
        <a:defRPr sz="1400" kern="1200">
          <a:solidFill>
            <a:srgbClr val="393A39"/>
          </a:solidFill>
          <a:latin typeface="Lato" panose="020F0502020204030203" pitchFamily="34" charset="0"/>
          <a:ea typeface="+mn-ea"/>
          <a:cs typeface="+mn-cs"/>
        </a:defRPr>
      </a:lvl2pPr>
      <a:lvl3pPr marL="746125" indent="-169863" algn="l" defTabSz="80645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1200" kern="1200">
          <a:solidFill>
            <a:srgbClr val="393A39"/>
          </a:solidFill>
          <a:latin typeface="Lato" panose="020F0502020204030203" pitchFamily="34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Light Detection and Ranging (Lidar)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381F61-553A-E745-A0B0-B7033C9A4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A90312-2BC3-42DC-8AAC-6EB519809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1143000"/>
            <a:ext cx="5398579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033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F45E4-6F57-4676-B9F7-0A444698F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/>
              <a:t>Results: Left Detector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1AA8E2A-4BF8-4914-93E0-0CB96589C88C}"/>
              </a:ext>
            </a:extLst>
          </p:cNvPr>
          <p:cNvSpPr txBox="1"/>
          <p:nvPr/>
        </p:nvSpPr>
        <p:spPr>
          <a:xfrm>
            <a:off x="4750243" y="3727390"/>
            <a:ext cx="32360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b="1" i="1" dirty="0">
                <a:solidFill>
                  <a:schemeClr val="accent2"/>
                </a:solidFill>
                <a:latin typeface="Lato" panose="020F0502020204030203" pitchFamily="34" charset="77"/>
              </a:rPr>
              <a:t>The left detector peaks at 5.5 m detecting the wall of Building 1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31A4F6F-90C2-AF46-AF1F-F5B6745E7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83" r="18111"/>
          <a:stretch/>
        </p:blipFill>
        <p:spPr>
          <a:xfrm>
            <a:off x="1428750" y="998882"/>
            <a:ext cx="3236078" cy="30289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50A0201-7A8F-E94C-9889-DCDD82E7B383}"/>
              </a:ext>
            </a:extLst>
          </p:cNvPr>
          <p:cNvSpPr txBox="1"/>
          <p:nvPr/>
        </p:nvSpPr>
        <p:spPr>
          <a:xfrm>
            <a:off x="1752600" y="1462230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348C467-C747-324F-9262-3BC7446D01E3}"/>
              </a:ext>
            </a:extLst>
          </p:cNvPr>
          <p:cNvSpPr txBox="1"/>
          <p:nvPr/>
        </p:nvSpPr>
        <p:spPr>
          <a:xfrm>
            <a:off x="3581400" y="1452532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8B9983-01BC-4F42-89A1-A4ADF7209766}"/>
              </a:ext>
            </a:extLst>
          </p:cNvPr>
          <p:cNvSpPr txBox="1"/>
          <p:nvPr/>
        </p:nvSpPr>
        <p:spPr>
          <a:xfrm>
            <a:off x="3581400" y="3314700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05AA40-2EDC-BD4D-9ED9-64AB4E838F2F}"/>
              </a:ext>
            </a:extLst>
          </p:cNvPr>
          <p:cNvSpPr txBox="1"/>
          <p:nvPr/>
        </p:nvSpPr>
        <p:spPr>
          <a:xfrm rot="5400000">
            <a:off x="2784646" y="1264535"/>
            <a:ext cx="4908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Road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17C9BC3-B039-0F43-8CC5-A0A3614B555B}"/>
              </a:ext>
            </a:extLst>
          </p:cNvPr>
          <p:cNvSpPr txBox="1"/>
          <p:nvPr/>
        </p:nvSpPr>
        <p:spPr>
          <a:xfrm>
            <a:off x="1752600" y="3307749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3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ADDD0EF-F0F8-C54C-9A3B-85E65D3B4F91}"/>
              </a:ext>
            </a:extLst>
          </p:cNvPr>
          <p:cNvCxnSpPr>
            <a:cxnSpLocks/>
          </p:cNvCxnSpPr>
          <p:nvPr/>
        </p:nvCxnSpPr>
        <p:spPr>
          <a:xfrm flipV="1">
            <a:off x="2776990" y="2606284"/>
            <a:ext cx="1" cy="1825238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26A9BC5-375C-2A4E-80D8-956A7FB0D65B}"/>
              </a:ext>
            </a:extLst>
          </p:cNvPr>
          <p:cNvCxnSpPr>
            <a:cxnSpLocks/>
          </p:cNvCxnSpPr>
          <p:nvPr/>
        </p:nvCxnSpPr>
        <p:spPr>
          <a:xfrm flipV="1">
            <a:off x="3143250" y="3307749"/>
            <a:ext cx="0" cy="846046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9C61DB08-4575-0B43-B253-34E0AE78F45D}"/>
              </a:ext>
            </a:extLst>
          </p:cNvPr>
          <p:cNvSpPr/>
          <p:nvPr/>
        </p:nvSpPr>
        <p:spPr>
          <a:xfrm>
            <a:off x="2431283" y="4387130"/>
            <a:ext cx="79380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Pedestrian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39AD0D3-9AFB-6D4F-9971-4DC93C3B2BB1}"/>
              </a:ext>
            </a:extLst>
          </p:cNvPr>
          <p:cNvSpPr/>
          <p:nvPr/>
        </p:nvSpPr>
        <p:spPr>
          <a:xfrm>
            <a:off x="1600200" y="4161920"/>
            <a:ext cx="9396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Car with lidar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7794BE2-8544-2B40-BC01-3DE25B499610}"/>
              </a:ext>
            </a:extLst>
          </p:cNvPr>
          <p:cNvCxnSpPr>
            <a:cxnSpLocks/>
          </p:cNvCxnSpPr>
          <p:nvPr/>
        </p:nvCxnSpPr>
        <p:spPr>
          <a:xfrm flipV="1">
            <a:off x="2514600" y="2738567"/>
            <a:ext cx="0" cy="1431533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42C0A897-FCD0-764D-A519-4147428FFA0B}"/>
              </a:ext>
            </a:extLst>
          </p:cNvPr>
          <p:cNvSpPr/>
          <p:nvPr/>
        </p:nvSpPr>
        <p:spPr>
          <a:xfrm>
            <a:off x="2876271" y="4153793"/>
            <a:ext cx="88838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Obstacle car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12DE92-6258-C94B-6EA2-657A3E2CF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91050" y="1173806"/>
            <a:ext cx="3236070" cy="2427623"/>
          </a:xfrm>
        </p:spPr>
      </p:pic>
    </p:spTree>
    <p:extLst>
      <p:ext uri="{BB962C8B-B14F-4D97-AF65-F5344CB8AC3E}">
        <p14:creationId xmlns:p14="http://schemas.microsoft.com/office/powerpoint/2010/main" val="4043566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F45E4-6F57-4676-B9F7-0A444698F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/>
              <a:t>Results: Rear Detector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1AA8E2A-4BF8-4914-93E0-0CB96589C88C}"/>
              </a:ext>
            </a:extLst>
          </p:cNvPr>
          <p:cNvSpPr txBox="1"/>
          <p:nvPr/>
        </p:nvSpPr>
        <p:spPr>
          <a:xfrm>
            <a:off x="5303540" y="3674008"/>
            <a:ext cx="24944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b="1" i="1" dirty="0">
                <a:solidFill>
                  <a:schemeClr val="accent2"/>
                </a:solidFill>
                <a:latin typeface="Lato" panose="020F0502020204030203" pitchFamily="34" charset="77"/>
              </a:rPr>
              <a:t>No detection by the rear detectors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CCEACD5-4658-314A-90F8-7E8754D2C8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83" r="18111"/>
          <a:stretch/>
        </p:blipFill>
        <p:spPr>
          <a:xfrm>
            <a:off x="1428750" y="998882"/>
            <a:ext cx="3236078" cy="30289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2F53A6B0-1C5B-4446-B278-A648B379D071}"/>
              </a:ext>
            </a:extLst>
          </p:cNvPr>
          <p:cNvSpPr txBox="1"/>
          <p:nvPr/>
        </p:nvSpPr>
        <p:spPr>
          <a:xfrm>
            <a:off x="1752600" y="1462230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81A23D-260D-8A45-948B-C7F964A0FEF2}"/>
              </a:ext>
            </a:extLst>
          </p:cNvPr>
          <p:cNvSpPr txBox="1"/>
          <p:nvPr/>
        </p:nvSpPr>
        <p:spPr>
          <a:xfrm>
            <a:off x="3581400" y="1452532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22AED5D-24F0-7043-AA22-61585AD641DB}"/>
              </a:ext>
            </a:extLst>
          </p:cNvPr>
          <p:cNvSpPr txBox="1"/>
          <p:nvPr/>
        </p:nvSpPr>
        <p:spPr>
          <a:xfrm>
            <a:off x="3581400" y="3314700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8082AC3-3E22-B246-A528-CB3D916DE775}"/>
              </a:ext>
            </a:extLst>
          </p:cNvPr>
          <p:cNvSpPr txBox="1"/>
          <p:nvPr/>
        </p:nvSpPr>
        <p:spPr>
          <a:xfrm rot="5400000">
            <a:off x="2784646" y="1264535"/>
            <a:ext cx="4908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Road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BA28F2-B102-5348-B65E-87BA14D9DD6C}"/>
              </a:ext>
            </a:extLst>
          </p:cNvPr>
          <p:cNvSpPr txBox="1"/>
          <p:nvPr/>
        </p:nvSpPr>
        <p:spPr>
          <a:xfrm>
            <a:off x="1752600" y="3307749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3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A4270C4-1FE3-A145-AB36-2F0F4851B737}"/>
              </a:ext>
            </a:extLst>
          </p:cNvPr>
          <p:cNvCxnSpPr>
            <a:cxnSpLocks/>
          </p:cNvCxnSpPr>
          <p:nvPr/>
        </p:nvCxnSpPr>
        <p:spPr>
          <a:xfrm flipV="1">
            <a:off x="2776990" y="2606284"/>
            <a:ext cx="1" cy="1825238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FE60A75-E651-0548-BB11-ADF8D4A0D117}"/>
              </a:ext>
            </a:extLst>
          </p:cNvPr>
          <p:cNvCxnSpPr>
            <a:cxnSpLocks/>
          </p:cNvCxnSpPr>
          <p:nvPr/>
        </p:nvCxnSpPr>
        <p:spPr>
          <a:xfrm flipV="1">
            <a:off x="3143250" y="3307749"/>
            <a:ext cx="0" cy="846046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9880D105-1263-8F4F-B26F-22394837B9C8}"/>
              </a:ext>
            </a:extLst>
          </p:cNvPr>
          <p:cNvSpPr/>
          <p:nvPr/>
        </p:nvSpPr>
        <p:spPr>
          <a:xfrm>
            <a:off x="2431283" y="4387130"/>
            <a:ext cx="79380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Pedestrian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5A8E210-3805-574D-A17C-7C37FEC1C4DA}"/>
              </a:ext>
            </a:extLst>
          </p:cNvPr>
          <p:cNvSpPr/>
          <p:nvPr/>
        </p:nvSpPr>
        <p:spPr>
          <a:xfrm>
            <a:off x="1600200" y="4161920"/>
            <a:ext cx="9396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Car with lidar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73C2B88-29FF-724A-9E09-3F23467F5800}"/>
              </a:ext>
            </a:extLst>
          </p:cNvPr>
          <p:cNvCxnSpPr>
            <a:cxnSpLocks/>
          </p:cNvCxnSpPr>
          <p:nvPr/>
        </p:nvCxnSpPr>
        <p:spPr>
          <a:xfrm flipV="1">
            <a:off x="2514600" y="2738567"/>
            <a:ext cx="0" cy="1431533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E43C8150-C45B-CD46-85AF-7E336742974A}"/>
              </a:ext>
            </a:extLst>
          </p:cNvPr>
          <p:cNvSpPr/>
          <p:nvPr/>
        </p:nvSpPr>
        <p:spPr>
          <a:xfrm>
            <a:off x="2876271" y="4153793"/>
            <a:ext cx="88838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Obstacle car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4C1018B-1883-F872-D2E6-F535C72F4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37119" y="1140615"/>
            <a:ext cx="3387682" cy="2541360"/>
          </a:xfrm>
        </p:spPr>
      </p:pic>
    </p:spTree>
    <p:extLst>
      <p:ext uri="{BB962C8B-B14F-4D97-AF65-F5344CB8AC3E}">
        <p14:creationId xmlns:p14="http://schemas.microsoft.com/office/powerpoint/2010/main" val="242969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2D280-DCE3-4D8B-81B3-0194CA327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A3B01-3626-4232-AEEB-6ED011A5E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500" dirty="0"/>
              <a:t>The model was able to successfully detect and range the pedestrian and the car in front using the ray optics approach</a:t>
            </a:r>
          </a:p>
          <a:p>
            <a:r>
              <a:rPr lang="en-IN" sz="1500" dirty="0"/>
              <a:t>Boundary conditions such as diffuse scattering, pass through, and specular reflection were used to define different boundaries in the </a:t>
            </a:r>
            <a:r>
              <a:rPr lang="en-IN" sz="1500" dirty="0" err="1"/>
              <a:t>modeling</a:t>
            </a:r>
            <a:r>
              <a:rPr lang="en-IN" sz="1500" dirty="0"/>
              <a:t> domain</a:t>
            </a:r>
          </a:p>
          <a:p>
            <a:r>
              <a:rPr lang="en-IN" sz="1500" dirty="0"/>
              <a:t>With this model, one can range obstacles on the order of tens of meters</a:t>
            </a:r>
          </a:p>
          <a:p>
            <a:r>
              <a:rPr lang="en-IN" sz="1500" dirty="0"/>
              <a:t>Future work may include accounting for losses when the rays hit different boundaries</a:t>
            </a:r>
          </a:p>
        </p:txBody>
      </p:sp>
    </p:spTree>
    <p:extLst>
      <p:ext uri="{BB962C8B-B14F-4D97-AF65-F5344CB8AC3E}">
        <p14:creationId xmlns:p14="http://schemas.microsoft.com/office/powerpoint/2010/main" val="3695686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8DBFB-414D-4954-99DD-351021D0C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82DC0-7095-4A8F-AD30-125237029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1500" dirty="0"/>
              <a:t>Light detection and ranging (lidar) is used extensively in self-driving cars to perform quantitative ranging of the surrounding obstacles</a:t>
            </a:r>
          </a:p>
          <a:p>
            <a:r>
              <a:rPr lang="en-IN" sz="1500" dirty="0"/>
              <a:t>The lidar system consists of a laser beam that gets broadened using a MEMS mirror with a particular horizontal and vertical field of view (FOV)</a:t>
            </a:r>
          </a:p>
          <a:p>
            <a:r>
              <a:rPr lang="en-IN" sz="1500" dirty="0"/>
              <a:t>The light source hits the nearby surrounding obstacles and scatters</a:t>
            </a:r>
          </a:p>
          <a:p>
            <a:r>
              <a:rPr lang="en-IN" sz="1500" dirty="0"/>
              <a:t>These scattered rays are detected by the array of photodetectors of the lidar subsystem</a:t>
            </a:r>
          </a:p>
          <a:p>
            <a:r>
              <a:rPr lang="en-IN" sz="1500" dirty="0"/>
              <a:t>The objective of this model is to detect and range the surrounding obstacles, such as pedestrian and car, with a particular arrangement of source and detector array</a:t>
            </a:r>
          </a:p>
          <a:p>
            <a:endParaRPr lang="en-IN" sz="1500" dirty="0"/>
          </a:p>
        </p:txBody>
      </p:sp>
    </p:spTree>
    <p:extLst>
      <p:ext uri="{BB962C8B-B14F-4D97-AF65-F5344CB8AC3E}">
        <p14:creationId xmlns:p14="http://schemas.microsoft.com/office/powerpoint/2010/main" val="273069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5FB52B-59DD-4FB7-A50C-67E79EBD2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284" y="1536426"/>
            <a:ext cx="4392065" cy="2743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7C1C16-5846-4337-A14E-8DF0D6809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F7873-3FEB-7644-9B79-955D24C58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BEBB8A-9C21-4A88-90F7-699F68F374ED}"/>
              </a:ext>
            </a:extLst>
          </p:cNvPr>
          <p:cNvSpPr/>
          <p:nvPr/>
        </p:nvSpPr>
        <p:spPr>
          <a:xfrm>
            <a:off x="1322899" y="3958459"/>
            <a:ext cx="96372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100" dirty="0">
                <a:latin typeface="Lato" panose="020F0502020204030203" pitchFamily="34" charset="77"/>
              </a:rPr>
              <a:t>Lidar system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679777-A700-4ACD-8A78-6AD271CF41C6}"/>
              </a:ext>
            </a:extLst>
          </p:cNvPr>
          <p:cNvSpPr/>
          <p:nvPr/>
        </p:nvSpPr>
        <p:spPr>
          <a:xfrm>
            <a:off x="4804147" y="1044565"/>
            <a:ext cx="169950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100" dirty="0">
                <a:latin typeface="Lato" panose="020F0502020204030203" pitchFamily="34" charset="77"/>
              </a:rPr>
              <a:t>Car acting as an obstacle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584715-ED25-4564-95C5-75CA649A1155}"/>
              </a:ext>
            </a:extLst>
          </p:cNvPr>
          <p:cNvSpPr/>
          <p:nvPr/>
        </p:nvSpPr>
        <p:spPr>
          <a:xfrm>
            <a:off x="2681803" y="1060535"/>
            <a:ext cx="103586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100" dirty="0">
                <a:latin typeface="Lato" panose="020F0502020204030203" pitchFamily="34" charset="77"/>
              </a:rPr>
              <a:t>Building walls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9545E5-9EF1-4156-859C-EDE3D7677D84}"/>
              </a:ext>
            </a:extLst>
          </p:cNvPr>
          <p:cNvSpPr/>
          <p:nvPr/>
        </p:nvSpPr>
        <p:spPr>
          <a:xfrm>
            <a:off x="5319021" y="4374645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100" dirty="0">
                <a:latin typeface="Lato" panose="020F0502020204030203" pitchFamily="34" charset="77"/>
              </a:rPr>
              <a:t>Road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989AEF8-7A2D-4D59-8E96-9C1EBA7A2B44}"/>
              </a:ext>
            </a:extLst>
          </p:cNvPr>
          <p:cNvCxnSpPr>
            <a:cxnSpLocks/>
          </p:cNvCxnSpPr>
          <p:nvPr/>
        </p:nvCxnSpPr>
        <p:spPr>
          <a:xfrm flipV="1">
            <a:off x="5543550" y="3989524"/>
            <a:ext cx="0" cy="43188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EB20F78-8898-43A5-832C-14C34A41ED75}"/>
              </a:ext>
            </a:extLst>
          </p:cNvPr>
          <p:cNvCxnSpPr>
            <a:cxnSpLocks/>
          </p:cNvCxnSpPr>
          <p:nvPr/>
        </p:nvCxnSpPr>
        <p:spPr>
          <a:xfrm>
            <a:off x="2971800" y="1257300"/>
            <a:ext cx="0" cy="100338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243763B-A8E9-420C-9FB7-24B12338443C}"/>
              </a:ext>
            </a:extLst>
          </p:cNvPr>
          <p:cNvCxnSpPr>
            <a:cxnSpLocks/>
          </p:cNvCxnSpPr>
          <p:nvPr/>
        </p:nvCxnSpPr>
        <p:spPr>
          <a:xfrm>
            <a:off x="5657850" y="1314450"/>
            <a:ext cx="0" cy="20009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E1A29A6F-4ABC-4E50-9E83-2E13BDE9F3E9}"/>
              </a:ext>
            </a:extLst>
          </p:cNvPr>
          <p:cNvSpPr/>
          <p:nvPr/>
        </p:nvSpPr>
        <p:spPr>
          <a:xfrm>
            <a:off x="1350426" y="3175395"/>
            <a:ext cx="105237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100" dirty="0">
                <a:latin typeface="Lato" panose="020F0502020204030203" pitchFamily="34" charset="77"/>
              </a:rPr>
              <a:t>Car with lidar subsystem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73BC0CB-A8E7-4F0B-9B6B-CF9F56AB1301}"/>
              </a:ext>
            </a:extLst>
          </p:cNvPr>
          <p:cNvCxnSpPr>
            <a:cxnSpLocks/>
          </p:cNvCxnSpPr>
          <p:nvPr/>
        </p:nvCxnSpPr>
        <p:spPr>
          <a:xfrm>
            <a:off x="2171700" y="3486150"/>
            <a:ext cx="1136829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AFD47121-897B-416A-BB3D-908679C4F94D}"/>
              </a:ext>
            </a:extLst>
          </p:cNvPr>
          <p:cNvCxnSpPr>
            <a:cxnSpLocks/>
          </p:cNvCxnSpPr>
          <p:nvPr/>
        </p:nvCxnSpPr>
        <p:spPr>
          <a:xfrm>
            <a:off x="3308529" y="1314451"/>
            <a:ext cx="1453183" cy="431111"/>
          </a:xfrm>
          <a:prstGeom prst="bentConnector3">
            <a:avLst>
              <a:gd name="adj1" fmla="val 447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4D00F1BD-748E-4A05-8334-A04C6B478338}"/>
              </a:ext>
            </a:extLst>
          </p:cNvPr>
          <p:cNvCxnSpPr>
            <a:cxnSpLocks/>
          </p:cNvCxnSpPr>
          <p:nvPr/>
        </p:nvCxnSpPr>
        <p:spPr>
          <a:xfrm flipV="1">
            <a:off x="2272990" y="3815641"/>
            <a:ext cx="1327460" cy="285635"/>
          </a:xfrm>
          <a:prstGeom prst="bentConnector3">
            <a:avLst>
              <a:gd name="adj1" fmla="val 100371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3F05AB8-37A7-4872-A44F-AC5DC2441021}"/>
              </a:ext>
            </a:extLst>
          </p:cNvPr>
          <p:cNvCxnSpPr>
            <a:cxnSpLocks/>
          </p:cNvCxnSpPr>
          <p:nvPr/>
        </p:nvCxnSpPr>
        <p:spPr>
          <a:xfrm>
            <a:off x="2171700" y="2971800"/>
            <a:ext cx="1655414" cy="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28E1229-CF1F-4064-AD5C-223A45A23887}"/>
              </a:ext>
            </a:extLst>
          </p:cNvPr>
          <p:cNvSpPr/>
          <p:nvPr/>
        </p:nvSpPr>
        <p:spPr>
          <a:xfrm>
            <a:off x="1366831" y="2828030"/>
            <a:ext cx="85472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100" dirty="0">
                <a:latin typeface="Lato" panose="020F0502020204030203" pitchFamily="34" charset="77"/>
              </a:rPr>
              <a:t>Pedestrian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52E98E2-9D4C-4BDB-ACD7-43B19207AF87}"/>
              </a:ext>
            </a:extLst>
          </p:cNvPr>
          <p:cNvSpPr/>
          <p:nvPr/>
        </p:nvSpPr>
        <p:spPr>
          <a:xfrm>
            <a:off x="6075217" y="4359265"/>
            <a:ext cx="75693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100" dirty="0">
                <a:latin typeface="Lato" panose="020F0502020204030203" pitchFamily="34" charset="77"/>
              </a:rPr>
              <a:t>Footpath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4CE5130-51C8-45A9-A1F3-714285C8FE07}"/>
              </a:ext>
            </a:extLst>
          </p:cNvPr>
          <p:cNvCxnSpPr>
            <a:cxnSpLocks/>
          </p:cNvCxnSpPr>
          <p:nvPr/>
        </p:nvCxnSpPr>
        <p:spPr>
          <a:xfrm flipV="1">
            <a:off x="6394796" y="3664224"/>
            <a:ext cx="0" cy="73632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31CA5010-AB10-4F81-A6AC-F7E0D4718039}"/>
              </a:ext>
            </a:extLst>
          </p:cNvPr>
          <p:cNvSpPr/>
          <p:nvPr/>
        </p:nvSpPr>
        <p:spPr>
          <a:xfrm>
            <a:off x="3166276" y="4335165"/>
            <a:ext cx="201689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100" dirty="0">
                <a:latin typeface="Lato" panose="020F0502020204030203" pitchFamily="34" charset="77"/>
              </a:rPr>
              <a:t>Rays launched by laser source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D53BB68-1659-4A05-A7EC-D9176DC7D6F5}"/>
              </a:ext>
            </a:extLst>
          </p:cNvPr>
          <p:cNvCxnSpPr>
            <a:cxnSpLocks/>
            <a:stCxn id="44" idx="0"/>
          </p:cNvCxnSpPr>
          <p:nvPr/>
        </p:nvCxnSpPr>
        <p:spPr>
          <a:xfrm flipH="1" flipV="1">
            <a:off x="4165420" y="3543301"/>
            <a:ext cx="9306" cy="7918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791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C1C16-5846-4337-A14E-8DF0D6809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C6536-0865-48BD-B983-B4377FACB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500" dirty="0"/>
              <a:t>The Ray Optics Module was used to release the laser source with a particular cone angle representing the field of view (FOV)</a:t>
            </a:r>
          </a:p>
          <a:p>
            <a:r>
              <a:rPr lang="en-IN" sz="1500" dirty="0"/>
              <a:t>Different boundary conditions were applied to nearby obstructions, such as building walls, roads, car body, and car glass</a:t>
            </a:r>
          </a:p>
          <a:p>
            <a:r>
              <a:rPr lang="en-IN" sz="1500" dirty="0"/>
              <a:t>Operating wavelength of lidar subsystem is 905 nm</a:t>
            </a:r>
          </a:p>
          <a:p>
            <a:r>
              <a:rPr lang="en-IN" sz="1500" dirty="0"/>
              <a:t>For simplicity, we have omitted the rays that reflect two or more times without reaching a detector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9E9839-63DA-4F17-A2F1-039E248AE7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62" r="5251" b="1"/>
          <a:stretch/>
        </p:blipFill>
        <p:spPr>
          <a:xfrm>
            <a:off x="3257550" y="2954816"/>
            <a:ext cx="2971800" cy="190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766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49748-B3FE-4AE5-9AD1-7F5B7E172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Lidar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675D3-2C92-431B-BC93-2F906CB89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500" dirty="0"/>
              <a:t>Each laser source is modeled as an </a:t>
            </a:r>
            <a:r>
              <a:rPr lang="en-IN" sz="1500" i="1" dirty="0"/>
              <a:t>Release from Boundary</a:t>
            </a:r>
            <a:r>
              <a:rPr lang="en-IN" sz="1500" dirty="0"/>
              <a:t> condition with a cone angle of 5</a:t>
            </a:r>
            <a:r>
              <a:rPr lang="en-IN" sz="1500" dirty="0">
                <a:latin typeface="Gulim" panose="020B0600000101010101" pitchFamily="34" charset="-127"/>
                <a:ea typeface="Gulim" panose="020B0600000101010101" pitchFamily="34" charset="-127"/>
              </a:rPr>
              <a:t>˚</a:t>
            </a:r>
            <a:endParaRPr lang="en-IN" sz="1500" dirty="0"/>
          </a:p>
          <a:p>
            <a:r>
              <a:rPr lang="en-IN" sz="1500" dirty="0"/>
              <a:t>The laser sources are placed around the car to observe the obstructions</a:t>
            </a:r>
          </a:p>
          <a:p>
            <a:r>
              <a:rPr lang="en-IN" sz="1500" dirty="0"/>
              <a:t>Each of the front sources releases 62,500 rays, while each of the sideways and rear sources releases 10,000 rays</a:t>
            </a:r>
          </a:p>
          <a:p>
            <a:r>
              <a:rPr lang="en-IN" sz="1500" dirty="0"/>
              <a:t>An array of photodetectors is placed adjacent to each laser source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072C15-85E3-487A-A17F-1E56896A3524}"/>
              </a:ext>
            </a:extLst>
          </p:cNvPr>
          <p:cNvSpPr txBox="1"/>
          <p:nvPr/>
        </p:nvSpPr>
        <p:spPr>
          <a:xfrm>
            <a:off x="3303985" y="4642306"/>
            <a:ext cx="42862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b="1" i="1" dirty="0">
                <a:solidFill>
                  <a:schemeClr val="accent2"/>
                </a:solidFill>
              </a:rPr>
              <a:t>Arrangement of sources (in red) and detectors (in blue)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7FA52E-F5D4-4B59-8331-9E48B3924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985" y="2800350"/>
            <a:ext cx="2764631" cy="181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16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3F3FF-87D6-4B07-A2F2-8A9C5022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Material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96C44-4C68-40BF-A3B4-B982BE8D1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500" dirty="0"/>
              <a:t>Defining different boundaries in the model [1]:</a:t>
            </a:r>
          </a:p>
          <a:p>
            <a:pPr lvl="1"/>
            <a:r>
              <a:rPr lang="en-IN" sz="1350" dirty="0"/>
              <a:t>Type 1 (diffuse scattering): car body, roads, walls of building, and pedestrian</a:t>
            </a:r>
          </a:p>
          <a:p>
            <a:pPr lvl="1"/>
            <a:r>
              <a:rPr lang="en-IN" sz="1350" dirty="0"/>
              <a:t>Type 2 (specular reflection): car tail lights, license plates, and road signs</a:t>
            </a:r>
          </a:p>
          <a:p>
            <a:pPr lvl="1"/>
            <a:r>
              <a:rPr lang="en-IN" sz="1350" dirty="0"/>
              <a:t>Type 3 (pass through): car window glass</a:t>
            </a:r>
          </a:p>
          <a:p>
            <a:r>
              <a:rPr lang="en-IN" sz="1500" dirty="0"/>
              <a:t>The refractive index of the ambient atmosphere is approximated as 1, which represents clear air</a:t>
            </a:r>
          </a:p>
          <a:p>
            <a:pPr marL="342900" lvl="1" indent="0">
              <a:buNone/>
            </a:pPr>
            <a:endParaRPr lang="en-IN" sz="135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229AA1-3279-4BBB-AA5A-64127409E59E}"/>
              </a:ext>
            </a:extLst>
          </p:cNvPr>
          <p:cNvSpPr/>
          <p:nvPr/>
        </p:nvSpPr>
        <p:spPr>
          <a:xfrm>
            <a:off x="4800600" y="4688473"/>
            <a:ext cx="44577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800" dirty="0">
                <a:latin typeface="Lato" panose="020F0502020204030203" pitchFamily="34" charset="77"/>
              </a:rPr>
              <a:t>Ref [1]: H. </a:t>
            </a:r>
            <a:r>
              <a:rPr lang="en-IN" sz="800" dirty="0" err="1">
                <a:latin typeface="Lato" panose="020F0502020204030203" pitchFamily="34" charset="77"/>
              </a:rPr>
              <a:t>Rasshofer</a:t>
            </a:r>
            <a:r>
              <a:rPr lang="en-IN" sz="800" dirty="0">
                <a:latin typeface="Lato" panose="020F0502020204030203" pitchFamily="34" charset="77"/>
              </a:rPr>
              <a:t>, R &amp; Spies, M &amp; Spies, H. (2011). Influences of weather phenomena on automotive laser radar systems. Advances in Radio Science. 9. . 10.5194/ars-9-49-2011. </a:t>
            </a:r>
          </a:p>
        </p:txBody>
      </p:sp>
    </p:spTree>
    <p:extLst>
      <p:ext uri="{BB962C8B-B14F-4D97-AF65-F5344CB8AC3E}">
        <p14:creationId xmlns:p14="http://schemas.microsoft.com/office/powerpoint/2010/main" val="421796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B188C-D83C-461E-BB69-2CFF607F2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Results: Ray Propagation from Lidar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EFE2D-6C74-F346-A5A0-8FA57D217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E97B6F-CA1B-433C-8C7D-E760ECAC3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450" y="1085850"/>
            <a:ext cx="4257457" cy="359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432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F45E4-6F57-4676-B9F7-0A444698F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/>
              <a:t>Results: Front Detectors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1AA8E2A-4BF8-4914-93E0-0CB96589C88C}"/>
              </a:ext>
            </a:extLst>
          </p:cNvPr>
          <p:cNvSpPr txBox="1"/>
          <p:nvPr/>
        </p:nvSpPr>
        <p:spPr>
          <a:xfrm>
            <a:off x="4927217" y="3634085"/>
            <a:ext cx="2569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b="1" i="1" dirty="0">
                <a:solidFill>
                  <a:schemeClr val="accent2"/>
                </a:solidFill>
                <a:latin typeface="Lato" panose="020F0502020204030203" pitchFamily="34" charset="77"/>
              </a:rPr>
              <a:t>The front and front left detectors peak at 2 m detecting the pedestrian. The front right detector peaks at 7.5 m detecting the obstacle car.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637FEE4-C004-4813-887A-54C357BC3290}"/>
              </a:ext>
            </a:extLst>
          </p:cNvPr>
          <p:cNvGrpSpPr/>
          <p:nvPr/>
        </p:nvGrpSpPr>
        <p:grpSpPr>
          <a:xfrm>
            <a:off x="1428750" y="998882"/>
            <a:ext cx="3236078" cy="3634469"/>
            <a:chOff x="381000" y="1331843"/>
            <a:chExt cx="4314770" cy="4845958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305408D-0672-42E6-8E80-E2FE94F45C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783" r="18111"/>
            <a:stretch/>
          </p:blipFill>
          <p:spPr>
            <a:xfrm>
              <a:off x="381000" y="1331843"/>
              <a:ext cx="4314770" cy="4038600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5B449AA-ABCF-4914-AA93-1096EDA65E09}"/>
                </a:ext>
              </a:extLst>
            </p:cNvPr>
            <p:cNvSpPr txBox="1"/>
            <p:nvPr/>
          </p:nvSpPr>
          <p:spPr>
            <a:xfrm>
              <a:off x="812800" y="1949640"/>
              <a:ext cx="987877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000" dirty="0">
                  <a:latin typeface="Lato" panose="020F0502020204030203" pitchFamily="34" charset="77"/>
                </a:rPr>
                <a:t>Building 1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BE6BD07-3664-440D-BA89-7FCC2920D792}"/>
                </a:ext>
              </a:extLst>
            </p:cNvPr>
            <p:cNvSpPr txBox="1"/>
            <p:nvPr/>
          </p:nvSpPr>
          <p:spPr>
            <a:xfrm>
              <a:off x="3251200" y="1936710"/>
              <a:ext cx="987877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000" dirty="0">
                  <a:latin typeface="Lato" panose="020F0502020204030203" pitchFamily="34" charset="77"/>
                </a:rPr>
                <a:t>Building 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0DB2FE7-F3EC-419E-A83F-FA22E758ADB6}"/>
                </a:ext>
              </a:extLst>
            </p:cNvPr>
            <p:cNvSpPr txBox="1"/>
            <p:nvPr/>
          </p:nvSpPr>
          <p:spPr>
            <a:xfrm>
              <a:off x="3251200" y="4419600"/>
              <a:ext cx="987877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000" dirty="0">
                  <a:latin typeface="Lato" panose="020F0502020204030203" pitchFamily="34" charset="77"/>
                </a:rPr>
                <a:t>Building 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3590ACE-CBF9-4FDB-BE7E-F5172A68203C}"/>
                </a:ext>
              </a:extLst>
            </p:cNvPr>
            <p:cNvSpPr txBox="1"/>
            <p:nvPr/>
          </p:nvSpPr>
          <p:spPr>
            <a:xfrm rot="5400000">
              <a:off x="2188861" y="1686047"/>
              <a:ext cx="65445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000" dirty="0">
                  <a:latin typeface="Lato" panose="020F0502020204030203" pitchFamily="34" charset="77"/>
                </a:rPr>
                <a:t>Road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FCB93A1-DD27-4712-B6A6-8E62CAB09F38}"/>
                </a:ext>
              </a:extLst>
            </p:cNvPr>
            <p:cNvSpPr txBox="1"/>
            <p:nvPr/>
          </p:nvSpPr>
          <p:spPr>
            <a:xfrm>
              <a:off x="812800" y="4410332"/>
              <a:ext cx="987877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000" dirty="0">
                  <a:latin typeface="Lato" panose="020F0502020204030203" pitchFamily="34" charset="77"/>
                </a:rPr>
                <a:t>Building 3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12BF40CF-FB39-4F9C-9117-27B5DFD146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78653" y="3475046"/>
              <a:ext cx="1" cy="243365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E75B050E-2498-437A-B54E-B2B40E551A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000" y="4410332"/>
              <a:ext cx="0" cy="1128061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5601707-81F8-4CA7-9B6C-F9D62429C778}"/>
                </a:ext>
              </a:extLst>
            </p:cNvPr>
            <p:cNvSpPr/>
            <p:nvPr/>
          </p:nvSpPr>
          <p:spPr>
            <a:xfrm>
              <a:off x="1717710" y="5849506"/>
              <a:ext cx="1058409" cy="3282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N" sz="1000" dirty="0">
                  <a:latin typeface="Lato" panose="020F0502020204030203" pitchFamily="34" charset="77"/>
                </a:rPr>
                <a:t>Pedestrian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222F2CA-C539-4479-8FF1-D7081130751C}"/>
                </a:ext>
              </a:extLst>
            </p:cNvPr>
            <p:cNvSpPr/>
            <p:nvPr/>
          </p:nvSpPr>
          <p:spPr>
            <a:xfrm>
              <a:off x="609600" y="5549226"/>
              <a:ext cx="1252908" cy="3282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N" sz="1000" dirty="0">
                  <a:latin typeface="Lato" panose="020F0502020204030203" pitchFamily="34" charset="77"/>
                </a:rPr>
                <a:t>Car with lidar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B7CF043D-0B95-4BA9-A462-2BE0680CA2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28800" y="3651423"/>
              <a:ext cx="0" cy="1908711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C0EE534-A500-4CAE-991D-E7164D81A113}"/>
                </a:ext>
              </a:extLst>
            </p:cNvPr>
            <p:cNvSpPr/>
            <p:nvPr/>
          </p:nvSpPr>
          <p:spPr>
            <a:xfrm>
              <a:off x="2311028" y="5538390"/>
              <a:ext cx="1184513" cy="3282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N" sz="1000" dirty="0">
                  <a:latin typeface="Lato" panose="020F0502020204030203" pitchFamily="34" charset="77"/>
                </a:rPr>
                <a:t>Obstacle car</a:t>
              </a:r>
            </a:p>
          </p:txBody>
        </p:sp>
      </p:grp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A89E3D33-5622-CAC3-8F04-C4CABC0ADC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589368" y="1146073"/>
            <a:ext cx="3245395" cy="2434619"/>
          </a:xfrm>
        </p:spPr>
      </p:pic>
    </p:spTree>
    <p:extLst>
      <p:ext uri="{BB962C8B-B14F-4D97-AF65-F5344CB8AC3E}">
        <p14:creationId xmlns:p14="http://schemas.microsoft.com/office/powerpoint/2010/main" val="3725246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F45E4-6F57-4676-B9F7-0A444698F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/>
              <a:t>Results: Right Detector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1AA8E2A-4BF8-4914-93E0-0CB96589C88C}"/>
              </a:ext>
            </a:extLst>
          </p:cNvPr>
          <p:cNvSpPr txBox="1"/>
          <p:nvPr/>
        </p:nvSpPr>
        <p:spPr>
          <a:xfrm>
            <a:off x="4817027" y="3665569"/>
            <a:ext cx="29142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b="1" i="1" dirty="0">
                <a:solidFill>
                  <a:schemeClr val="accent2"/>
                </a:solidFill>
                <a:latin typeface="Lato" panose="020F0502020204030203" pitchFamily="34" charset="77"/>
              </a:rPr>
              <a:t>The right detector peaks at 2.5 m detecting the wall of Building 3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8D2E8C0-2CE7-464A-B7FC-528618ED15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83" r="18111"/>
          <a:stretch/>
        </p:blipFill>
        <p:spPr>
          <a:xfrm>
            <a:off x="1428750" y="998882"/>
            <a:ext cx="3236078" cy="30289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516E52A-BD03-F349-AC47-2D833C0E65DC}"/>
              </a:ext>
            </a:extLst>
          </p:cNvPr>
          <p:cNvSpPr txBox="1"/>
          <p:nvPr/>
        </p:nvSpPr>
        <p:spPr>
          <a:xfrm>
            <a:off x="1752600" y="1462230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0EA533-6816-BB41-9FE6-D40769C1C948}"/>
              </a:ext>
            </a:extLst>
          </p:cNvPr>
          <p:cNvSpPr txBox="1"/>
          <p:nvPr/>
        </p:nvSpPr>
        <p:spPr>
          <a:xfrm>
            <a:off x="3581400" y="1452532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91802A9-715F-5A4B-9E41-916A2D84578F}"/>
              </a:ext>
            </a:extLst>
          </p:cNvPr>
          <p:cNvSpPr txBox="1"/>
          <p:nvPr/>
        </p:nvSpPr>
        <p:spPr>
          <a:xfrm>
            <a:off x="3581400" y="3314700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DED4EC0-33AE-8749-AC6E-3F3807B11BE1}"/>
              </a:ext>
            </a:extLst>
          </p:cNvPr>
          <p:cNvSpPr txBox="1"/>
          <p:nvPr/>
        </p:nvSpPr>
        <p:spPr>
          <a:xfrm rot="5400000">
            <a:off x="2784646" y="1264535"/>
            <a:ext cx="4908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Road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6724FA-1B2E-B041-855C-13553F26A5D5}"/>
              </a:ext>
            </a:extLst>
          </p:cNvPr>
          <p:cNvSpPr txBox="1"/>
          <p:nvPr/>
        </p:nvSpPr>
        <p:spPr>
          <a:xfrm>
            <a:off x="1752600" y="3307749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Building 3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1448CC6-CA9F-E745-8142-469A015CB11C}"/>
              </a:ext>
            </a:extLst>
          </p:cNvPr>
          <p:cNvCxnSpPr>
            <a:cxnSpLocks/>
          </p:cNvCxnSpPr>
          <p:nvPr/>
        </p:nvCxnSpPr>
        <p:spPr>
          <a:xfrm flipV="1">
            <a:off x="2776990" y="2606284"/>
            <a:ext cx="1" cy="1825238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07BED41-70BE-8040-913D-7747AD5FB635}"/>
              </a:ext>
            </a:extLst>
          </p:cNvPr>
          <p:cNvCxnSpPr>
            <a:cxnSpLocks/>
          </p:cNvCxnSpPr>
          <p:nvPr/>
        </p:nvCxnSpPr>
        <p:spPr>
          <a:xfrm flipV="1">
            <a:off x="3143250" y="3307749"/>
            <a:ext cx="0" cy="846046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F4054D13-1D82-DF4C-83BE-C3F91877E124}"/>
              </a:ext>
            </a:extLst>
          </p:cNvPr>
          <p:cNvSpPr/>
          <p:nvPr/>
        </p:nvSpPr>
        <p:spPr>
          <a:xfrm>
            <a:off x="2431283" y="4387130"/>
            <a:ext cx="79380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Pedestrian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605DBB3-9DF8-7D4D-A266-11B7DE79C86A}"/>
              </a:ext>
            </a:extLst>
          </p:cNvPr>
          <p:cNvSpPr/>
          <p:nvPr/>
        </p:nvSpPr>
        <p:spPr>
          <a:xfrm>
            <a:off x="1600200" y="4161920"/>
            <a:ext cx="9396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Car with lidar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EBF3568-FB64-E74C-AAB2-05A702165680}"/>
              </a:ext>
            </a:extLst>
          </p:cNvPr>
          <p:cNvCxnSpPr>
            <a:cxnSpLocks/>
          </p:cNvCxnSpPr>
          <p:nvPr/>
        </p:nvCxnSpPr>
        <p:spPr>
          <a:xfrm flipV="1">
            <a:off x="2514600" y="2738567"/>
            <a:ext cx="0" cy="1431533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2659F09E-8D64-4F4A-A4A3-FFAF0B9F2768}"/>
              </a:ext>
            </a:extLst>
          </p:cNvPr>
          <p:cNvSpPr/>
          <p:nvPr/>
        </p:nvSpPr>
        <p:spPr>
          <a:xfrm>
            <a:off x="2876271" y="4153793"/>
            <a:ext cx="88838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000" dirty="0">
                <a:latin typeface="Lato" panose="020F0502020204030203" pitchFamily="34" charset="77"/>
              </a:rPr>
              <a:t>Obstacle car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C66891B-6C05-9B58-B8D8-7948F87A21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65650" y="1141582"/>
            <a:ext cx="3215761" cy="2412388"/>
          </a:xfrm>
        </p:spPr>
      </p:pic>
    </p:spTree>
    <p:extLst>
      <p:ext uri="{BB962C8B-B14F-4D97-AF65-F5344CB8AC3E}">
        <p14:creationId xmlns:p14="http://schemas.microsoft.com/office/powerpoint/2010/main" val="693582992"/>
      </p:ext>
    </p:extLst>
  </p:cSld>
  <p:clrMapOvr>
    <a:masterClrMapping/>
  </p:clrMapOvr>
</p:sld>
</file>

<file path=ppt/theme/theme1.xml><?xml version="1.0" encoding="utf-8"?>
<a:theme xmlns:a="http://schemas.openxmlformats.org/drawingml/2006/main" name="comsol-slide-template-NEW">
  <a:themeElements>
    <a:clrScheme name="COMSOL 1">
      <a:dk1>
        <a:srgbClr val="393A39"/>
      </a:dk1>
      <a:lt1>
        <a:srgbClr val="FFFFFF"/>
      </a:lt1>
      <a:dk2>
        <a:srgbClr val="12192D"/>
      </a:dk2>
      <a:lt2>
        <a:srgbClr val="BDD2DE"/>
      </a:lt2>
      <a:accent1>
        <a:srgbClr val="1B4D81"/>
      </a:accent1>
      <a:accent2>
        <a:srgbClr val="3B80B6"/>
      </a:accent2>
      <a:accent3>
        <a:srgbClr val="E39C47"/>
      </a:accent3>
      <a:accent4>
        <a:srgbClr val="D5572D"/>
      </a:accent4>
      <a:accent5>
        <a:srgbClr val="3C7881"/>
      </a:accent5>
      <a:accent6>
        <a:srgbClr val="AAD3C5"/>
      </a:accent6>
      <a:hlink>
        <a:srgbClr val="3B80B6"/>
      </a:hlink>
      <a:folHlink>
        <a:srgbClr val="1A4D83"/>
      </a:folHlink>
    </a:clrScheme>
    <a:fontScheme name="COMSOL">
      <a:majorFont>
        <a:latin typeface="Lato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6" id="{58E45BB7-3D30-044C-A3A4-7E6233A49E5C}" vid="{3EE5D14E-7671-4D46-82E6-06377E825DA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COMSOL_PowerPoint_template</Template>
  <TotalTime>1373</TotalTime>
  <Words>610</Words>
  <Application>Microsoft Office PowerPoint</Application>
  <PresentationFormat>On-screen Show (16:9)</PresentationFormat>
  <Paragraphs>82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Gulim</vt:lpstr>
      <vt:lpstr>Arial</vt:lpstr>
      <vt:lpstr>Calibri</vt:lpstr>
      <vt:lpstr>Lato</vt:lpstr>
      <vt:lpstr>Lato Light</vt:lpstr>
      <vt:lpstr>Wingdings</vt:lpstr>
      <vt:lpstr>comsol-slide-template-NEW</vt:lpstr>
      <vt:lpstr>Light Detection and Ranging (Lidar)</vt:lpstr>
      <vt:lpstr>Objective</vt:lpstr>
      <vt:lpstr>Model Setup</vt:lpstr>
      <vt:lpstr>Model Setup</vt:lpstr>
      <vt:lpstr>Lidar System</vt:lpstr>
      <vt:lpstr>Material Properties</vt:lpstr>
      <vt:lpstr>Results: Ray Propagation from Lidar</vt:lpstr>
      <vt:lpstr>Results: Front Detectors</vt:lpstr>
      <vt:lpstr>Results: Right Detector</vt:lpstr>
      <vt:lpstr>Results: Left Detector</vt:lpstr>
      <vt:lpstr>Results: Rear Detector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Valerio Marra</dc:creator>
  <cp:lastModifiedBy>Deepak Shah</cp:lastModifiedBy>
  <cp:revision>185</cp:revision>
  <dcterms:created xsi:type="dcterms:W3CDTF">2006-08-16T00:00:00Z</dcterms:created>
  <dcterms:modified xsi:type="dcterms:W3CDTF">2024-11-25T19:39:41Z</dcterms:modified>
</cp:coreProperties>
</file>

<file path=docProps/thumbnail.jpeg>
</file>